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33" r:id="rId2"/>
    <p:sldId id="634" r:id="rId3"/>
    <p:sldId id="635" r:id="rId4"/>
    <p:sldId id="639" r:id="rId5"/>
    <p:sldId id="641" r:id="rId6"/>
    <p:sldId id="603" r:id="rId7"/>
    <p:sldId id="441" r:id="rId8"/>
    <p:sldId id="607" r:id="rId9"/>
    <p:sldId id="400" r:id="rId10"/>
    <p:sldId id="401" r:id="rId11"/>
    <p:sldId id="402" r:id="rId12"/>
    <p:sldId id="657" r:id="rId13"/>
    <p:sldId id="645" r:id="rId14"/>
    <p:sldId id="651" r:id="rId15"/>
    <p:sldId id="661" r:id="rId16"/>
    <p:sldId id="666" r:id="rId17"/>
    <p:sldId id="632" r:id="rId18"/>
    <p:sldId id="6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F6C"/>
    <a:srgbClr val="EBAFE4"/>
    <a:srgbClr val="E79DDE"/>
    <a:srgbClr val="F7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7B708-71F9-48BB-9BA1-FBE2B5FA66D5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6EC9B7D-F9EC-4755-BB88-692693B3871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IN" sz="5200" dirty="0"/>
            <a:t>Thank you!</a:t>
          </a:r>
        </a:p>
      </dgm:t>
    </dgm:pt>
    <dgm:pt modelId="{638734DF-2ACE-4022-8B41-1A16B5C00DAE}" type="parTrans" cxnId="{03206DCE-E360-49EE-8C76-01006626D01D}">
      <dgm:prSet/>
      <dgm:spPr/>
      <dgm:t>
        <a:bodyPr/>
        <a:lstStyle/>
        <a:p>
          <a:endParaRPr lang="en-IN"/>
        </a:p>
      </dgm:t>
    </dgm:pt>
    <dgm:pt modelId="{DA552911-4E37-4BA0-AAAB-EC5FD748C3F2}" type="sibTrans" cxnId="{03206DCE-E360-49EE-8C76-01006626D01D}">
      <dgm:prSet/>
      <dgm:spPr/>
      <dgm:t>
        <a:bodyPr/>
        <a:lstStyle/>
        <a:p>
          <a:endParaRPr lang="en-IN"/>
        </a:p>
      </dgm:t>
    </dgm:pt>
    <dgm:pt modelId="{91CA32C9-6350-4838-8909-26D22154BA07}" type="pres">
      <dgm:prSet presAssocID="{5A97B708-71F9-48BB-9BA1-FBE2B5FA66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FDB27-59F2-4A8E-9D04-A39E162B7E1C}" type="pres">
      <dgm:prSet presAssocID="{06EC9B7D-F9EC-4755-BB88-692693B38712}" presName="composite" presStyleCnt="0"/>
      <dgm:spPr/>
    </dgm:pt>
    <dgm:pt modelId="{FDE68B72-49A8-4ECB-AF22-0232AAA1D3DB}" type="pres">
      <dgm:prSet presAssocID="{06EC9B7D-F9EC-4755-BB88-692693B38712}" presName="imgShp" presStyleLbl="fgImgPlace1" presStyleIdx="0" presStyleCnt="1" custScaleX="87966" custScaleY="74527"/>
      <dgm:spPr/>
    </dgm:pt>
    <dgm:pt modelId="{CCEBABD4-2942-4555-8BB5-C146B74F9759}" type="pres">
      <dgm:prSet presAssocID="{06EC9B7D-F9EC-4755-BB88-692693B3871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93243E-4944-472C-BCBD-A0A3B9915953}" type="presOf" srcId="{5A97B708-71F9-48BB-9BA1-FBE2B5FA66D5}" destId="{91CA32C9-6350-4838-8909-26D22154BA07}" srcOrd="0" destOrd="0" presId="urn:microsoft.com/office/officeart/2005/8/layout/vList3#1"/>
    <dgm:cxn modelId="{03206DCE-E360-49EE-8C76-01006626D01D}" srcId="{5A97B708-71F9-48BB-9BA1-FBE2B5FA66D5}" destId="{06EC9B7D-F9EC-4755-BB88-692693B38712}" srcOrd="0" destOrd="0" parTransId="{638734DF-2ACE-4022-8B41-1A16B5C00DAE}" sibTransId="{DA552911-4E37-4BA0-AAAB-EC5FD748C3F2}"/>
    <dgm:cxn modelId="{5D1EA3D6-AEDF-41F7-A722-B7FF2ED98147}" type="presOf" srcId="{06EC9B7D-F9EC-4755-BB88-692693B38712}" destId="{CCEBABD4-2942-4555-8BB5-C146B74F9759}" srcOrd="0" destOrd="0" presId="urn:microsoft.com/office/officeart/2005/8/layout/vList3#1"/>
    <dgm:cxn modelId="{A4611C24-834B-4FCB-9033-B0F5495E78E5}" type="presParOf" srcId="{91CA32C9-6350-4838-8909-26D22154BA07}" destId="{4FDFDB27-59F2-4A8E-9D04-A39E162B7E1C}" srcOrd="0" destOrd="0" presId="urn:microsoft.com/office/officeart/2005/8/layout/vList3#1"/>
    <dgm:cxn modelId="{36E93E93-B34C-4BBE-A98A-AB67A3413AE0}" type="presParOf" srcId="{4FDFDB27-59F2-4A8E-9D04-A39E162B7E1C}" destId="{FDE68B72-49A8-4ECB-AF22-0232AAA1D3DB}" srcOrd="0" destOrd="0" presId="urn:microsoft.com/office/officeart/2005/8/layout/vList3#1"/>
    <dgm:cxn modelId="{5FDBDB0C-4598-4F98-8748-250771A2E07C}" type="presParOf" srcId="{4FDFDB27-59F2-4A8E-9D04-A39E162B7E1C}" destId="{CCEBABD4-2942-4555-8BB5-C146B74F975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BABD4-2942-4555-8BB5-C146B74F9759}">
      <dsp:nvSpPr>
        <dsp:cNvPr id="0" name=""/>
        <dsp:cNvSpPr/>
      </dsp:nvSpPr>
      <dsp:spPr>
        <a:xfrm rot="10800000">
          <a:off x="2536063" y="414305"/>
          <a:ext cx="6992874" cy="352272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98120" rIns="369824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200" kern="1200" dirty="0"/>
            <a:t>Thank you!</a:t>
          </a:r>
        </a:p>
      </dsp:txBody>
      <dsp:txXfrm rot="10800000">
        <a:off x="3416744" y="414305"/>
        <a:ext cx="6112193" cy="3522726"/>
      </dsp:txXfrm>
    </dsp:sp>
    <dsp:sp modelId="{FDE68B72-49A8-4ECB-AF22-0232AAA1D3DB}">
      <dsp:nvSpPr>
        <dsp:cNvPr id="0" name=""/>
        <dsp:cNvSpPr/>
      </dsp:nvSpPr>
      <dsp:spPr>
        <a:xfrm>
          <a:off x="986662" y="862977"/>
          <a:ext cx="3098801" cy="262538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350E-9383-4D52-B99E-22AC0B7357A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EFCB8-128E-46EB-84CE-D43C9C5A7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6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68ED-D00B-4A89-8972-BB734A6D25F5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0F55F-6660-45B4-AB49-2B3FF79B1CC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31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IN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2AB88-1B22-4DCA-9060-F6D6E10D6A5F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68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80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5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27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193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92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06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67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79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53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3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27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370D-496A-4942-8F00-3360424FA94F}" type="datetimeFigureOut">
              <a:rPr lang="en-IN" smtClean="0"/>
              <a:pPr/>
              <a:t>10-10-2019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9C375-D140-46BD-AB48-0D887FB685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4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psms.f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90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IN" sz="3600"/>
              <a:t/>
            </a:r>
            <a:br>
              <a:rPr lang="en-IN" sz="3600"/>
            </a:br>
            <a:endParaRPr lang="en-IN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08575"/>
            <a:ext cx="8534400" cy="15621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i-IN" sz="16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महालेखानियंत्रक </a:t>
            </a:r>
            <a:endParaRPr lang="en-GB" sz="16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O/o Controller General of Accounts</a:t>
            </a:r>
            <a:endParaRPr lang="hi-IN" sz="16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i-IN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वित्त मंत्रालय, भारत सरकार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Ministry of Finance</a:t>
            </a:r>
            <a:r>
              <a:rPr lang="hi-IN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Government of India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141288"/>
            <a:ext cx="8534400" cy="292576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3200" b="1" cap="all" spc="-80" dirty="0">
                <a:solidFill>
                  <a:schemeClr val="accent6"/>
                </a:solidFill>
              </a:rPr>
              <a:t>लोक वित्तीय प्रबंधन तंत्र  </a:t>
            </a:r>
            <a:endParaRPr lang="en-US" sz="3200" b="1" cap="all" spc="-80" dirty="0">
              <a:solidFill>
                <a:schemeClr val="accent6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spc="-80" dirty="0">
                <a:solidFill>
                  <a:srgbClr val="00B050"/>
                </a:solidFill>
              </a:rPr>
              <a:t>P</a:t>
            </a:r>
            <a:r>
              <a:rPr lang="en-US" sz="3200" b="1" cap="all" spc="-80" dirty="0">
                <a:solidFill>
                  <a:schemeClr val="tx1"/>
                </a:solidFill>
              </a:rPr>
              <a:t>ublic </a:t>
            </a:r>
            <a:r>
              <a:rPr lang="en-US" sz="3200" b="1" cap="all" spc="-80" dirty="0">
                <a:solidFill>
                  <a:srgbClr val="00B050"/>
                </a:solidFill>
              </a:rPr>
              <a:t>F</a:t>
            </a:r>
            <a:r>
              <a:rPr lang="en-US" sz="3200" b="1" cap="all" spc="-80" dirty="0">
                <a:solidFill>
                  <a:schemeClr val="tx1"/>
                </a:solidFill>
              </a:rPr>
              <a:t>inancial </a:t>
            </a:r>
            <a:r>
              <a:rPr lang="en-US" sz="3200" b="1" cap="all" spc="-80" dirty="0">
                <a:solidFill>
                  <a:srgbClr val="00B050"/>
                </a:solidFill>
              </a:rPr>
              <a:t>M</a:t>
            </a:r>
            <a:r>
              <a:rPr lang="en-US" sz="3200" b="1" cap="all" spc="-80" dirty="0">
                <a:solidFill>
                  <a:schemeClr val="tx1"/>
                </a:solidFill>
              </a:rPr>
              <a:t>anagement </a:t>
            </a:r>
            <a:r>
              <a:rPr lang="en-US" sz="3200" b="1" cap="all" spc="-80" dirty="0">
                <a:solidFill>
                  <a:srgbClr val="00B050"/>
                </a:solidFill>
              </a:rPr>
              <a:t>S</a:t>
            </a:r>
            <a:r>
              <a:rPr lang="en-US" sz="3200" b="1" cap="all" spc="-80" dirty="0">
                <a:solidFill>
                  <a:schemeClr val="tx1"/>
                </a:solidFill>
              </a:rPr>
              <a:t>ystem</a:t>
            </a:r>
            <a:r>
              <a:rPr lang="en-US" sz="7200" b="1" cap="all" spc="-80" dirty="0">
                <a:solidFill>
                  <a:schemeClr val="tx1"/>
                </a:solidFill>
              </a:rPr>
              <a:t/>
            </a:r>
            <a:br>
              <a:rPr lang="en-US" sz="7200" b="1" cap="all" spc="-80" dirty="0">
                <a:solidFill>
                  <a:schemeClr val="tx1"/>
                </a:solidFill>
              </a:rPr>
            </a:br>
            <a:r>
              <a:rPr lang="en-IN" b="1" spc="-80" dirty="0">
                <a:solidFill>
                  <a:schemeClr val="tx1"/>
                </a:solidFill>
              </a:rPr>
              <a:t>Formerly </a:t>
            </a:r>
            <a:r>
              <a:rPr lang="en-US" b="1" spc="-80" dirty="0">
                <a:solidFill>
                  <a:schemeClr val="tx1"/>
                </a:solidFill>
              </a:rPr>
              <a:t>Known As </a:t>
            </a:r>
            <a:r>
              <a:rPr lang="en-US" sz="7200" b="1" cap="all" spc="-80" dirty="0">
                <a:solidFill>
                  <a:schemeClr val="tx1"/>
                </a:solidFill>
              </a:rPr>
              <a:t/>
            </a:r>
            <a:br>
              <a:rPr lang="en-US" sz="7200" b="1" cap="all" spc="-80" dirty="0">
                <a:solidFill>
                  <a:schemeClr val="tx1"/>
                </a:solidFill>
              </a:rPr>
            </a:br>
            <a:r>
              <a:rPr lang="en-US" sz="3200" b="1" cap="all" spc="-80" dirty="0">
                <a:solidFill>
                  <a:srgbClr val="0070C0"/>
                </a:solidFill>
              </a:rPr>
              <a:t>C</a:t>
            </a:r>
            <a:r>
              <a:rPr lang="en-US" sz="2400" b="1" cap="all" spc="-80" dirty="0">
                <a:solidFill>
                  <a:schemeClr val="tx1"/>
                </a:solidFill>
              </a:rPr>
              <a:t>ENTRAL </a:t>
            </a:r>
            <a:r>
              <a:rPr lang="en-US" sz="3200" b="1" cap="all" spc="-80" dirty="0">
                <a:solidFill>
                  <a:srgbClr val="0070C0"/>
                </a:solidFill>
              </a:rPr>
              <a:t>P</a:t>
            </a:r>
            <a:r>
              <a:rPr lang="en-US" sz="2400" b="1" cap="all" spc="-80" dirty="0">
                <a:solidFill>
                  <a:schemeClr val="tx1"/>
                </a:solidFill>
              </a:rPr>
              <a:t>LAN </a:t>
            </a:r>
            <a:r>
              <a:rPr lang="en-US" sz="3200" b="1" cap="all" spc="-80" dirty="0">
                <a:solidFill>
                  <a:srgbClr val="0070C0"/>
                </a:solidFill>
              </a:rPr>
              <a:t>S</a:t>
            </a:r>
            <a:r>
              <a:rPr lang="en-US" sz="2400" b="1" cap="all" spc="-80" dirty="0">
                <a:solidFill>
                  <a:schemeClr val="tx1"/>
                </a:solidFill>
              </a:rPr>
              <a:t>CHEME </a:t>
            </a:r>
            <a:r>
              <a:rPr lang="en-US" sz="3200" b="1" cap="all" spc="-80" dirty="0">
                <a:solidFill>
                  <a:srgbClr val="0070C0"/>
                </a:solidFill>
              </a:rPr>
              <a:t>M</a:t>
            </a:r>
            <a:r>
              <a:rPr lang="en-US" sz="2400" b="1" cap="all" spc="-80" dirty="0">
                <a:solidFill>
                  <a:schemeClr val="tx1"/>
                </a:solidFill>
              </a:rPr>
              <a:t>ONITORING </a:t>
            </a:r>
            <a:r>
              <a:rPr lang="en-US" sz="3200" b="1" cap="all" spc="-80" dirty="0">
                <a:solidFill>
                  <a:srgbClr val="0070C0"/>
                </a:solidFill>
              </a:rPr>
              <a:t>S</a:t>
            </a:r>
            <a:r>
              <a:rPr lang="en-US" sz="2400" b="1" cap="all" spc="-80" dirty="0">
                <a:solidFill>
                  <a:schemeClr val="tx1"/>
                </a:solidFill>
              </a:rPr>
              <a:t>YSTEM</a:t>
            </a:r>
            <a:endParaRPr lang="hi-IN" sz="2400" b="1" cap="all" spc="-8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612" y="3283744"/>
            <a:ext cx="213677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124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5400000">
            <a:off x="2784426" y="4436318"/>
            <a:ext cx="72008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Account Validation Response</a:t>
            </a:r>
            <a:endParaRPr lang="en-IN" sz="2800" dirty="0">
              <a:latin typeface="+mn-lt"/>
            </a:endParaRP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4725144"/>
            <a:ext cx="1440160" cy="1470224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2783632" y="2996952"/>
            <a:ext cx="1008112" cy="10896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495600" y="26369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PFMS Application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567608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351584" y="621167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Confirmation of Account Validation to Agencies</a:t>
            </a:r>
            <a:endParaRPr lang="en-IN" dirty="0"/>
          </a:p>
        </p:txBody>
      </p:sp>
      <p:sp>
        <p:nvSpPr>
          <p:cNvPr id="11" name="tower"/>
          <p:cNvSpPr>
            <a:spLocks noEditPoints="1" noChangeArrowheads="1"/>
          </p:cNvSpPr>
          <p:nvPr/>
        </p:nvSpPr>
        <p:spPr bwMode="auto">
          <a:xfrm>
            <a:off x="5015880" y="1628800"/>
            <a:ext cx="1008112" cy="1224136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583832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PFMS BizTalk Server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7" idx="4"/>
            <a:endCxn id="11" idx="9"/>
          </p:cNvCxnSpPr>
          <p:nvPr/>
        </p:nvCxnSpPr>
        <p:spPr>
          <a:xfrm flipV="1">
            <a:off x="3791744" y="2282127"/>
            <a:ext cx="1224136" cy="1302491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ile"/>
          <p:cNvSpPr>
            <a:spLocks noEditPoints="1" noChangeArrowheads="1"/>
          </p:cNvSpPr>
          <p:nvPr/>
        </p:nvSpPr>
        <p:spPr bwMode="auto">
          <a:xfrm>
            <a:off x="7320136" y="1844825"/>
            <a:ext cx="1440160" cy="83286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Bank SFTP Server</a:t>
            </a:r>
            <a:endParaRPr lang="en-IN" dirty="0"/>
          </a:p>
        </p:txBody>
      </p:sp>
      <p:cxnSp>
        <p:nvCxnSpPr>
          <p:cNvPr id="15" name="Straight Arrow Connector 14"/>
          <p:cNvCxnSpPr>
            <a:stCxn id="11" idx="4"/>
            <a:endCxn id="14" idx="1"/>
          </p:cNvCxnSpPr>
          <p:nvPr/>
        </p:nvCxnSpPr>
        <p:spPr>
          <a:xfrm flipV="1">
            <a:off x="6023992" y="2261259"/>
            <a:ext cx="1296144" cy="27725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ower"/>
          <p:cNvSpPr>
            <a:spLocks noEditPoints="1" noChangeArrowheads="1"/>
          </p:cNvSpPr>
          <p:nvPr/>
        </p:nvSpPr>
        <p:spPr bwMode="auto">
          <a:xfrm>
            <a:off x="8832305" y="3284985"/>
            <a:ext cx="956493" cy="126491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8040216" y="450912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PFMS Integration Server</a:t>
            </a:r>
          </a:p>
          <a:p>
            <a:pPr algn="ctr"/>
            <a:r>
              <a:rPr lang="en-US" sz="1600" dirty="0"/>
              <a:t>of Bank</a:t>
            </a:r>
            <a:endParaRPr lang="en-IN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937776" y="2865306"/>
            <a:ext cx="780946" cy="67174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mputr4"/>
          <p:cNvSpPr>
            <a:spLocks noEditPoints="1" noChangeArrowheads="1"/>
          </p:cNvSpPr>
          <p:nvPr/>
        </p:nvSpPr>
        <p:spPr bwMode="auto">
          <a:xfrm>
            <a:off x="8760296" y="5445224"/>
            <a:ext cx="1008112" cy="80163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3509 w 21600"/>
              <a:gd name="T9" fmla="*/ 2414 h 21600"/>
              <a:gd name="T10" fmla="*/ 18090 w 21600"/>
              <a:gd name="T11" fmla="*/ 110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8184232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Bank CBS System</a:t>
            </a:r>
            <a:endParaRPr lang="en-IN" dirty="0"/>
          </a:p>
        </p:txBody>
      </p:sp>
      <p:cxnSp>
        <p:nvCxnSpPr>
          <p:cNvPr id="32" name="Straight Arrow Connector 31"/>
          <p:cNvCxnSpPr>
            <a:stCxn id="20" idx="0"/>
            <a:endCxn id="17" idx="2"/>
          </p:cNvCxnSpPr>
          <p:nvPr/>
        </p:nvCxnSpPr>
        <p:spPr>
          <a:xfrm flipV="1">
            <a:off x="9264352" y="5093896"/>
            <a:ext cx="1588" cy="3513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19558" y="4039951"/>
            <a:ext cx="3933054" cy="46166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PFMS–CBS  INTEGRATION</a:t>
            </a:r>
            <a:endParaRPr lang="en-IN" sz="2400" dirty="0">
              <a:solidFill>
                <a:srgbClr val="0070C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159896" y="3876784"/>
            <a:ext cx="2232248" cy="1296144"/>
            <a:chOff x="3635896" y="3876784"/>
            <a:chExt cx="2232248" cy="1296144"/>
          </a:xfrm>
        </p:grpSpPr>
        <p:sp>
          <p:nvSpPr>
            <p:cNvPr id="25" name="Oval 24"/>
            <p:cNvSpPr/>
            <p:nvPr/>
          </p:nvSpPr>
          <p:spPr>
            <a:xfrm>
              <a:off x="3635896" y="3876784"/>
              <a:ext cx="2232248" cy="1296144"/>
            </a:xfrm>
            <a:prstGeom prst="ellipse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35896" y="4221088"/>
              <a:ext cx="216024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solidFill>
                    <a:srgbClr val="C00000"/>
                  </a:solidFill>
                </a:rPr>
                <a:t>Cycle Period</a:t>
              </a:r>
              <a:endParaRPr lang="en-US" sz="14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Near Real Time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 flipV="1">
            <a:off x="3325627" y="4134801"/>
            <a:ext cx="4514" cy="60462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887444" y="2637099"/>
            <a:ext cx="1085244" cy="111717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067184" y="2456177"/>
            <a:ext cx="12357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192616" y="2830091"/>
            <a:ext cx="792088" cy="73519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013990" y="5126087"/>
            <a:ext cx="8175" cy="3341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9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ower"/>
          <p:cNvSpPr>
            <a:spLocks noEditPoints="1" noChangeArrowheads="1"/>
          </p:cNvSpPr>
          <p:nvPr/>
        </p:nvSpPr>
        <p:spPr bwMode="auto">
          <a:xfrm>
            <a:off x="4184234" y="2420888"/>
            <a:ext cx="1008112" cy="1305694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5480378" y="1340768"/>
            <a:ext cx="1440160" cy="83286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Bank SFTP Server</a:t>
            </a:r>
            <a:endParaRPr lang="en-IN" dirty="0"/>
          </a:p>
        </p:txBody>
      </p:sp>
      <p:sp>
        <p:nvSpPr>
          <p:cNvPr id="5" name="computr4"/>
          <p:cNvSpPr>
            <a:spLocks noEditPoints="1" noChangeArrowheads="1"/>
          </p:cNvSpPr>
          <p:nvPr/>
        </p:nvSpPr>
        <p:spPr bwMode="auto">
          <a:xfrm>
            <a:off x="8216682" y="3501008"/>
            <a:ext cx="1296144" cy="122413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3509 w 21600"/>
              <a:gd name="T9" fmla="*/ 2414 h 21600"/>
              <a:gd name="T10" fmla="*/ 18090 w 21600"/>
              <a:gd name="T11" fmla="*/ 110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ower"/>
          <p:cNvSpPr>
            <a:spLocks noEditPoints="1" noChangeArrowheads="1"/>
          </p:cNvSpPr>
          <p:nvPr/>
        </p:nvSpPr>
        <p:spPr bwMode="auto">
          <a:xfrm>
            <a:off x="8358664" y="1628800"/>
            <a:ext cx="1008112" cy="1242669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4184234" y="4955888"/>
            <a:ext cx="1008112" cy="10896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/>
          <p:cNvSpPr txBox="1"/>
          <p:nvPr/>
        </p:nvSpPr>
        <p:spPr>
          <a:xfrm rot="16200000">
            <a:off x="583441" y="3703428"/>
            <a:ext cx="3933054" cy="46166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PFMS–CBS  INTEGRATION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154" y="19888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PFMS BizTalk Server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4085" y="954305"/>
            <a:ext cx="22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PFMS Integration Server of Bank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658" y="48691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Bank CBS 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778" y="5243456"/>
            <a:ext cx="1400175" cy="1304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6642" y="58052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Transaction by 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4114" y="61284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PFMS Application</a:t>
            </a:r>
          </a:p>
        </p:txBody>
      </p:sp>
      <p:grpSp>
        <p:nvGrpSpPr>
          <p:cNvPr id="15" name="Group 23"/>
          <p:cNvGrpSpPr/>
          <p:nvPr/>
        </p:nvGrpSpPr>
        <p:grpSpPr>
          <a:xfrm>
            <a:off x="5625458" y="3057991"/>
            <a:ext cx="2232248" cy="1296144"/>
            <a:chOff x="3635896" y="3876784"/>
            <a:chExt cx="2232248" cy="1296144"/>
          </a:xfrm>
        </p:grpSpPr>
        <p:sp>
          <p:nvSpPr>
            <p:cNvPr id="16" name="Oval 15"/>
            <p:cNvSpPr/>
            <p:nvPr/>
          </p:nvSpPr>
          <p:spPr>
            <a:xfrm>
              <a:off x="3635896" y="3876784"/>
              <a:ext cx="2232248" cy="1296144"/>
            </a:xfrm>
            <a:prstGeom prst="ellipse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5896" y="4221088"/>
              <a:ext cx="21602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solidFill>
                    <a:srgbClr val="C00000"/>
                  </a:solidFill>
                </a:rPr>
                <a:t>Cycle Period</a:t>
              </a:r>
              <a:endParaRPr lang="en-US" sz="14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End of Day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77785" y="34280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Daily Transaction Data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286591" y="4379923"/>
            <a:ext cx="72008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92346" y="2294282"/>
            <a:ext cx="865160" cy="893053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992546" y="1772816"/>
            <a:ext cx="1296144" cy="27725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48730" y="2996952"/>
            <a:ext cx="0" cy="44301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38248" y="5805264"/>
            <a:ext cx="519258" cy="2005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32306" y="3933056"/>
            <a:ext cx="23692" cy="7499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88046" y="2428032"/>
            <a:ext cx="912412" cy="92896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35738" y="1967734"/>
            <a:ext cx="12357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848077" y="2924944"/>
            <a:ext cx="14643" cy="44232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480378" y="5600580"/>
            <a:ext cx="549974" cy="110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863" y="941721"/>
            <a:ext cx="9382125" cy="564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Modules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Agency Management</a:t>
            </a:r>
          </a:p>
          <a:p>
            <a:r>
              <a:rPr lang="en-IN" dirty="0"/>
              <a:t>User Management</a:t>
            </a:r>
          </a:p>
          <a:p>
            <a:r>
              <a:rPr lang="en-IN" dirty="0"/>
              <a:t>Fund Management</a:t>
            </a:r>
          </a:p>
          <a:p>
            <a:r>
              <a:rPr lang="en-IN" dirty="0"/>
              <a:t>Vendor Management</a:t>
            </a:r>
          </a:p>
          <a:p>
            <a:r>
              <a:rPr lang="en-IN" dirty="0"/>
              <a:t>Expenditure Management</a:t>
            </a:r>
          </a:p>
          <a:p>
            <a:r>
              <a:rPr lang="en-IN" dirty="0"/>
              <a:t>Advance and Settlement</a:t>
            </a:r>
          </a:p>
          <a:p>
            <a:r>
              <a:rPr lang="en-IN" dirty="0"/>
              <a:t>Transfer to lower level agencies</a:t>
            </a:r>
          </a:p>
          <a:p>
            <a:r>
              <a:rPr lang="en-IN" dirty="0"/>
              <a:t>Intra Bank Fund Management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Schemes used by Colleges and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914"/>
            <a:ext cx="10978662" cy="5259152"/>
          </a:xfrm>
        </p:spPr>
        <p:txBody>
          <a:bodyPr>
            <a:normAutofit fontScale="77500" lnSpcReduction="2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0875 – University Grants Commission (Other Central Exp) </a:t>
            </a:r>
            <a:r>
              <a:rPr lang="en-IN" sz="1800" b="1" dirty="0">
                <a:solidFill>
                  <a:srgbClr val="FF0000"/>
                </a:solidFill>
              </a:rPr>
              <a:t>(0873CU/0874DU)</a:t>
            </a:r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9830 – </a:t>
            </a:r>
            <a:r>
              <a:rPr lang="en-US" b="1" dirty="0">
                <a:solidFill>
                  <a:srgbClr val="FF0000"/>
                </a:solidFill>
              </a:rPr>
              <a:t>National Fellowship for Higher Education of ST Students</a:t>
            </a:r>
          </a:p>
          <a:p>
            <a:r>
              <a:rPr lang="en-IN" b="1" dirty="0">
                <a:solidFill>
                  <a:srgbClr val="FF0000"/>
                </a:solidFill>
              </a:rPr>
              <a:t>0961 – </a:t>
            </a:r>
            <a:r>
              <a:rPr lang="en-US" b="1" dirty="0">
                <a:solidFill>
                  <a:srgbClr val="FF0000"/>
                </a:solidFill>
              </a:rPr>
              <a:t>Rajiv Gandhi National Fellowship for SCs SJE </a:t>
            </a:r>
          </a:p>
          <a:p>
            <a:r>
              <a:rPr lang="en-IN" b="1" dirty="0">
                <a:solidFill>
                  <a:srgbClr val="FF0000"/>
                </a:solidFill>
              </a:rPr>
              <a:t>1338 – </a:t>
            </a:r>
            <a:r>
              <a:rPr lang="en-US" b="1" dirty="0" err="1">
                <a:solidFill>
                  <a:srgbClr val="FF0000"/>
                </a:solidFill>
              </a:rPr>
              <a:t>Maulana</a:t>
            </a:r>
            <a:r>
              <a:rPr lang="en-US" b="1" dirty="0">
                <a:solidFill>
                  <a:srgbClr val="FF0000"/>
                </a:solidFill>
              </a:rPr>
              <a:t> Azad National Fellowship for Minority Students</a:t>
            </a:r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C000"/>
                </a:solidFill>
              </a:rPr>
              <a:t>9170 – </a:t>
            </a:r>
            <a:r>
              <a:rPr lang="en-IN" b="1" dirty="0" err="1">
                <a:solidFill>
                  <a:srgbClr val="FFC000"/>
                </a:solidFill>
              </a:rPr>
              <a:t>Rashtriya</a:t>
            </a:r>
            <a:r>
              <a:rPr lang="en-IN" b="1" dirty="0">
                <a:solidFill>
                  <a:srgbClr val="FFC000"/>
                </a:solidFill>
              </a:rPr>
              <a:t> </a:t>
            </a:r>
            <a:r>
              <a:rPr lang="en-IN" b="1" dirty="0" err="1">
                <a:solidFill>
                  <a:srgbClr val="FFC000"/>
                </a:solidFill>
              </a:rPr>
              <a:t>Uchchatar</a:t>
            </a:r>
            <a:r>
              <a:rPr lang="en-IN" b="1" dirty="0">
                <a:solidFill>
                  <a:srgbClr val="FFC000"/>
                </a:solidFill>
              </a:rPr>
              <a:t> </a:t>
            </a:r>
            <a:r>
              <a:rPr lang="en-IN" b="1" dirty="0" err="1">
                <a:solidFill>
                  <a:srgbClr val="FFC000"/>
                </a:solidFill>
              </a:rPr>
              <a:t>Shiksha</a:t>
            </a:r>
            <a:r>
              <a:rPr lang="en-IN" b="1" dirty="0">
                <a:solidFill>
                  <a:srgbClr val="FFC000"/>
                </a:solidFill>
              </a:rPr>
              <a:t> </a:t>
            </a:r>
            <a:r>
              <a:rPr lang="en-IN" b="1" dirty="0" err="1">
                <a:solidFill>
                  <a:srgbClr val="FFC000"/>
                </a:solidFill>
              </a:rPr>
              <a:t>Abhiyan</a:t>
            </a:r>
            <a:r>
              <a:rPr lang="en-IN" b="1" dirty="0">
                <a:solidFill>
                  <a:srgbClr val="FFC000"/>
                </a:solidFill>
              </a:rPr>
              <a:t> (Linked State Scheme)</a:t>
            </a:r>
          </a:p>
          <a:p>
            <a:r>
              <a:rPr lang="en-IN" b="1">
                <a:solidFill>
                  <a:srgbClr val="00B050"/>
                </a:solidFill>
              </a:rPr>
              <a:t>9230 </a:t>
            </a:r>
            <a:r>
              <a:rPr lang="en-IN" b="1" dirty="0">
                <a:solidFill>
                  <a:srgbClr val="00B050"/>
                </a:solidFill>
              </a:rPr>
              <a:t>– NSS (Central Scheme) – Funded by the Universities</a:t>
            </a:r>
          </a:p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1023 – SERB – Funded by DSTSERB</a:t>
            </a:r>
          </a:p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0877 – ICSSR – Funded by ICSSR</a:t>
            </a:r>
          </a:p>
          <a:p>
            <a:r>
              <a:rPr lang="en-IN" dirty="0"/>
              <a:t>0265 – Atmospheric Change (Central Scheme) – Funded by Central Govt</a:t>
            </a:r>
          </a:p>
          <a:p>
            <a:r>
              <a:rPr lang="en-IN" dirty="0"/>
              <a:t>0150 – </a:t>
            </a:r>
            <a:r>
              <a:rPr lang="en-US" dirty="0"/>
              <a:t>Biotechnology Research and Development</a:t>
            </a:r>
            <a:r>
              <a:rPr lang="en-IN" dirty="0"/>
              <a:t> – Funded by Central Govt</a:t>
            </a:r>
            <a:endParaRPr lang="en-US" dirty="0"/>
          </a:p>
          <a:p>
            <a:r>
              <a:rPr lang="en-IN" dirty="0"/>
              <a:t>1817 – </a:t>
            </a:r>
            <a:r>
              <a:rPr lang="en-US" dirty="0"/>
              <a:t>S&amp;T Institutional and Human Capacity Building</a:t>
            </a:r>
            <a:r>
              <a:rPr lang="en-IN" dirty="0"/>
              <a:t> – Funded by Central Govt</a:t>
            </a:r>
          </a:p>
          <a:p>
            <a:r>
              <a:rPr lang="en-IN" dirty="0"/>
              <a:t>1596 – </a:t>
            </a:r>
            <a:r>
              <a:rPr lang="en-US" dirty="0"/>
              <a:t>Alliance and R &amp; D Mission </a:t>
            </a:r>
            <a:r>
              <a:rPr lang="en-IN" dirty="0"/>
              <a:t> – Funded by Central Govt</a:t>
            </a:r>
          </a:p>
          <a:p>
            <a:r>
              <a:rPr lang="en-IN" dirty="0"/>
              <a:t>1594 – DISHA – Funded by Central Govt</a:t>
            </a:r>
          </a:p>
          <a:p>
            <a:r>
              <a:rPr lang="en-IN" dirty="0"/>
              <a:t>0265 – (9986) </a:t>
            </a:r>
            <a:r>
              <a:rPr lang="en-US" dirty="0"/>
              <a:t>Research and Development for Conservation and Development</a:t>
            </a:r>
            <a:r>
              <a:rPr lang="en-IN" dirty="0"/>
              <a:t> – Central Govt</a:t>
            </a:r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Common mistakes by Institutions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Single Account for All schemes</a:t>
            </a:r>
          </a:p>
          <a:p>
            <a:pPr lvl="1"/>
            <a:r>
              <a:rPr lang="en-IN" dirty="0"/>
              <a:t>This will lead to inflated float</a:t>
            </a:r>
          </a:p>
          <a:p>
            <a:pPr lvl="1"/>
            <a:endParaRPr lang="en-IN" dirty="0"/>
          </a:p>
          <a:p>
            <a:r>
              <a:rPr lang="en-IN" b="1" dirty="0"/>
              <a:t>Account not in the name of institution</a:t>
            </a:r>
          </a:p>
          <a:p>
            <a:pPr lvl="1"/>
            <a:r>
              <a:rPr lang="en-IN" dirty="0"/>
              <a:t>Funding agency will be unable to transfer funds</a:t>
            </a:r>
          </a:p>
          <a:p>
            <a:pPr lvl="1"/>
            <a:r>
              <a:rPr lang="en-IN" dirty="0"/>
              <a:t>Institution has to update KYC in the bank </a:t>
            </a:r>
          </a:p>
          <a:p>
            <a:pPr lvl="1"/>
            <a:r>
              <a:rPr lang="en-IN" dirty="0"/>
              <a:t>And inform me by mail with a copy of passbook (</a:t>
            </a:r>
            <a:r>
              <a:rPr lang="en-IN" dirty="0">
                <a:hlinkClick r:id="rId3"/>
              </a:rPr>
              <a:t>cpsms.f@gmail.com</a:t>
            </a:r>
            <a:r>
              <a:rPr lang="en-IN" dirty="0"/>
              <a:t>)</a:t>
            </a:r>
          </a:p>
          <a:p>
            <a:pPr lvl="1"/>
            <a:endParaRPr lang="en-IN" dirty="0"/>
          </a:p>
          <a:p>
            <a:r>
              <a:rPr lang="en-IN" b="1" dirty="0"/>
              <a:t>Wrong selection of funding agency</a:t>
            </a:r>
          </a:p>
          <a:p>
            <a:pPr lvl="1"/>
            <a:r>
              <a:rPr lang="en-IN" dirty="0"/>
              <a:t>Institution to inform me to correct and suggest the right path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TEST Server URL                        </a:t>
            </a:r>
            <a:r>
              <a:rPr lang="en-IN" b="1" dirty="0"/>
              <a:t>164.100.129.32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Password will be       </a:t>
            </a:r>
            <a:r>
              <a:rPr lang="en-IN" b="1" dirty="0"/>
              <a:t>root@1234 or root@123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Child Agency ADM - DHSUJJADM</a:t>
            </a:r>
          </a:p>
          <a:p>
            <a:r>
              <a:rPr lang="en-US" dirty="0"/>
              <a:t>Parent Agency ADM - RJGA00000180</a:t>
            </a:r>
          </a:p>
          <a:p>
            <a:r>
              <a:rPr lang="en-US" dirty="0"/>
              <a:t>Parent Agency Unique Code -  SHSMP</a:t>
            </a:r>
          </a:p>
          <a:p>
            <a:r>
              <a:rPr lang="en-US" dirty="0"/>
              <a:t>Rahul2012/</a:t>
            </a:r>
            <a:r>
              <a:rPr lang="en-US" dirty="0" err="1"/>
              <a:t>Damujjain</a:t>
            </a:r>
            <a:r>
              <a:rPr lang="en-US" dirty="0"/>
              <a:t> - </a:t>
            </a:r>
            <a:r>
              <a:rPr lang="en-US" dirty="0" err="1"/>
              <a:t>AgencyDO</a:t>
            </a:r>
            <a:endParaRPr lang="en-US" dirty="0"/>
          </a:p>
          <a:p>
            <a:r>
              <a:rPr lang="en-US" dirty="0" err="1"/>
              <a:t>Drmilind</a:t>
            </a:r>
            <a:r>
              <a:rPr lang="en-US" dirty="0"/>
              <a:t> / - </a:t>
            </a:r>
            <a:r>
              <a:rPr lang="en-US" dirty="0" err="1"/>
              <a:t>AgencyDA</a:t>
            </a:r>
            <a:endParaRPr lang="en-US" dirty="0"/>
          </a:p>
          <a:p>
            <a:r>
              <a:rPr lang="en-US" dirty="0"/>
              <a:t>-----</a:t>
            </a:r>
          </a:p>
          <a:p>
            <a:r>
              <a:rPr lang="en-US" dirty="0"/>
              <a:t>Agency DO : Rahul2012</a:t>
            </a:r>
          </a:p>
          <a:p>
            <a:r>
              <a:rPr lang="en-US" dirty="0"/>
              <a:t>Parent </a:t>
            </a:r>
            <a:r>
              <a:rPr lang="en-US" dirty="0" err="1"/>
              <a:t>Agenc</a:t>
            </a:r>
            <a:r>
              <a:rPr lang="en-US" dirty="0"/>
              <a:t> Code : </a:t>
            </a:r>
            <a:r>
              <a:rPr lang="en-US" dirty="0" err="1"/>
              <a:t>dhswardha</a:t>
            </a:r>
            <a:endParaRPr lang="en-US" dirty="0"/>
          </a:p>
          <a:p>
            <a:r>
              <a:rPr lang="en-US" dirty="0"/>
              <a:t>Agency ADM as parent : </a:t>
            </a:r>
            <a:r>
              <a:rPr lang="en-US" dirty="0" err="1"/>
              <a:t>dhswardhamaker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C3AC6-CAB3-4032-AAB0-912A46B0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Microsoft KAIZALA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D0173-E5F4-4DC6-B8FC-FD38D8F2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NLIUAD</a:t>
            </a:r>
          </a:p>
          <a:p>
            <a:endParaRPr lang="en-US" dirty="0"/>
          </a:p>
          <a:p>
            <a:r>
              <a:rPr lang="en-US" dirty="0" smtClean="0"/>
              <a:t>OBHDOME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55" y="599473"/>
            <a:ext cx="2755007" cy="65230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About PFMS</a:t>
            </a:r>
            <a:endParaRPr lang="en-IN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163"/>
            <a:ext cx="10515600" cy="438680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Public Financial Management System (PFMS) </a:t>
            </a:r>
            <a:r>
              <a:rPr lang="en-US" dirty="0">
                <a:latin typeface="+mj-lt"/>
              </a:rPr>
              <a:t>also known as </a:t>
            </a:r>
            <a:r>
              <a:rPr lang="en-US" b="1" dirty="0">
                <a:latin typeface="+mj-lt"/>
              </a:rPr>
              <a:t>Central Plan Scheme Monitoring System (CPSMS)</a:t>
            </a:r>
            <a:r>
              <a:rPr lang="en-US" dirty="0">
                <a:latin typeface="+mj-lt"/>
              </a:rPr>
              <a:t> is envisaged to track the fund disbursement from Govt. of India to various levels down below under all Plan Schemes till the last level of utilization  and ultimately report </a:t>
            </a:r>
            <a:r>
              <a:rPr lang="en-US" b="1" dirty="0">
                <a:latin typeface="+mj-lt"/>
              </a:rPr>
              <a:t>utilization</a:t>
            </a:r>
            <a:r>
              <a:rPr lang="en-US" dirty="0">
                <a:latin typeface="+mj-lt"/>
              </a:rPr>
              <a:t> under these schemes at different levels of implementation on a real time basis.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PFMS</a:t>
            </a:r>
            <a:r>
              <a:rPr lang="en-US" dirty="0">
                <a:latin typeface="+mj-lt"/>
              </a:rPr>
              <a:t> is a Central Sector Plan Scheme of Department of Expenditure and is being implemented by the Office of the Controller General of Accounts (CGA).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The complete technical support viz. application development, database administration, hosting of portal  </a:t>
            </a:r>
            <a:r>
              <a:rPr lang="en-US" dirty="0" err="1">
                <a:latin typeface="+mj-lt"/>
              </a:rPr>
              <a:t>etc</a:t>
            </a:r>
            <a:r>
              <a:rPr lang="en-US" dirty="0">
                <a:latin typeface="+mj-lt"/>
              </a:rPr>
              <a:t> has been entrusted to NIC.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63" y="305651"/>
            <a:ext cx="3165547" cy="79397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Objectives</a:t>
            </a:r>
            <a:endParaRPr lang="en-IN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62130"/>
            <a:ext cx="11539471" cy="559586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4000" dirty="0">
                <a:latin typeface="+mj-lt"/>
              </a:rPr>
              <a:t>Monitoring of flow of funds from Centre to the lowest level of implementation- both under SPV &amp; Treasury route.</a:t>
            </a:r>
          </a:p>
          <a:p>
            <a:pPr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4000" dirty="0">
                <a:latin typeface="+mj-lt"/>
              </a:rPr>
              <a:t>Reduction of float/ funds in the agencies’ bank accounts and “Just in time” provision of funds to agencies, based on floats/ funds available.</a:t>
            </a:r>
          </a:p>
          <a:p>
            <a:pPr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4000" dirty="0">
                <a:latin typeface="+mj-lt"/>
              </a:rPr>
              <a:t>Registration of all agencies receiving </a:t>
            </a:r>
            <a:r>
              <a:rPr lang="en-IN" sz="4000" dirty="0" smtClean="0">
                <a:latin typeface="+mj-lt"/>
              </a:rPr>
              <a:t>funds </a:t>
            </a:r>
            <a:r>
              <a:rPr lang="en-IN" sz="4000" dirty="0">
                <a:latin typeface="+mj-lt"/>
              </a:rPr>
              <a:t>with their bank accounts at all </a:t>
            </a:r>
            <a:r>
              <a:rPr lang="en-IN" sz="4000" dirty="0" smtClean="0">
                <a:latin typeface="+mj-lt"/>
              </a:rPr>
              <a:t>levels </a:t>
            </a:r>
            <a:r>
              <a:rPr lang="en-IN" sz="4000" dirty="0" smtClean="0">
                <a:latin typeface="+mj-lt"/>
              </a:rPr>
              <a:t>of operation/implementation.</a:t>
            </a:r>
            <a:endParaRPr lang="en-IN" sz="4000" dirty="0">
              <a:latin typeface="+mj-lt"/>
            </a:endParaRPr>
          </a:p>
          <a:p>
            <a:pPr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4000" dirty="0">
                <a:latin typeface="+mj-lt"/>
              </a:rPr>
              <a:t>Payment to ultimate beneficiaries through banking channel</a:t>
            </a:r>
          </a:p>
          <a:p>
            <a:pPr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4000" dirty="0">
                <a:latin typeface="+mj-lt"/>
              </a:rPr>
              <a:t>Capturing component-wise expenditure on real time basis at all tiers of implementation, including Panchayats and villages.</a:t>
            </a:r>
          </a:p>
          <a:p>
            <a:pPr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4000" dirty="0">
                <a:latin typeface="+mj-lt"/>
              </a:rPr>
              <a:t>Decision Support System (DSS) to all levels of programme administration (Centre, State, District &amp; Local Government, i.e. Panchayat / Municipality)</a:t>
            </a:r>
          </a:p>
          <a:p>
            <a:pPr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4000" b="1" dirty="0">
                <a:latin typeface="+mj-lt"/>
              </a:rPr>
              <a:t>E</a:t>
            </a:r>
            <a:r>
              <a:rPr lang="en-IN" sz="4000" dirty="0">
                <a:latin typeface="+mj-lt"/>
              </a:rPr>
              <a:t>nhance </a:t>
            </a:r>
            <a:r>
              <a:rPr lang="en-IN" sz="4000" b="1" dirty="0">
                <a:latin typeface="+mj-lt"/>
              </a:rPr>
              <a:t>A</a:t>
            </a:r>
            <a:r>
              <a:rPr lang="en-IN" sz="4000" dirty="0" smtClean="0">
                <a:latin typeface="+mj-lt"/>
              </a:rPr>
              <a:t>ccountability </a:t>
            </a:r>
            <a:r>
              <a:rPr lang="en-IN" sz="4000" dirty="0">
                <a:latin typeface="+mj-lt"/>
              </a:rPr>
              <a:t>&amp; </a:t>
            </a:r>
            <a:r>
              <a:rPr lang="en-IN" sz="4000" b="1" dirty="0">
                <a:latin typeface="+mj-lt"/>
              </a:rPr>
              <a:t>T</a:t>
            </a:r>
            <a:r>
              <a:rPr lang="en-IN" sz="4000" dirty="0" smtClean="0">
                <a:latin typeface="+mj-lt"/>
              </a:rPr>
              <a:t>ransparency  in </a:t>
            </a:r>
            <a:r>
              <a:rPr lang="en-IN" sz="4000" dirty="0">
                <a:latin typeface="+mj-lt"/>
              </a:rPr>
              <a:t>public expenditure.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IN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of Schemes on PFMS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Govt. of India Schemes</a:t>
            </a:r>
          </a:p>
          <a:p>
            <a:pPr lvl="1"/>
            <a:r>
              <a:rPr lang="en-IN" dirty="0"/>
              <a:t>(A)</a:t>
            </a:r>
          </a:p>
          <a:p>
            <a:pPr lvl="2"/>
            <a:r>
              <a:rPr lang="en-IN" dirty="0"/>
              <a:t>Central Sector Schemes</a:t>
            </a:r>
          </a:p>
          <a:p>
            <a:pPr lvl="2"/>
            <a:r>
              <a:rPr lang="en-IN" dirty="0"/>
              <a:t>Establishment expenditure</a:t>
            </a:r>
          </a:p>
          <a:p>
            <a:pPr lvl="2"/>
            <a:r>
              <a:rPr lang="en-IN" dirty="0"/>
              <a:t>Other Central Expenditure</a:t>
            </a:r>
          </a:p>
          <a:p>
            <a:pPr lvl="1"/>
            <a:r>
              <a:rPr lang="en-IN" dirty="0"/>
              <a:t>(B)</a:t>
            </a:r>
          </a:p>
          <a:p>
            <a:pPr lvl="2"/>
            <a:r>
              <a:rPr lang="en-IN" dirty="0"/>
              <a:t>Central Sponsored Schemes</a:t>
            </a:r>
          </a:p>
          <a:p>
            <a:pPr lvl="2"/>
            <a:r>
              <a:rPr lang="en-IN" dirty="0"/>
              <a:t>Finance Commission Grants</a:t>
            </a:r>
          </a:p>
          <a:p>
            <a:pPr lvl="2"/>
            <a:r>
              <a:rPr lang="en-IN" dirty="0"/>
              <a:t>Other Grants/ Loans/ Transfers</a:t>
            </a:r>
          </a:p>
          <a:p>
            <a:r>
              <a:rPr lang="en-IN" dirty="0"/>
              <a:t>State Govt. Schemes / UT Schemes</a:t>
            </a:r>
          </a:p>
          <a:p>
            <a:pPr lvl="2"/>
            <a:r>
              <a:rPr lang="en-IN" dirty="0"/>
              <a:t>Linked with </a:t>
            </a:r>
            <a:r>
              <a:rPr lang="en-IN" dirty="0" err="1"/>
              <a:t>GoI</a:t>
            </a:r>
            <a:r>
              <a:rPr lang="en-IN" dirty="0"/>
              <a:t> Schemes</a:t>
            </a:r>
          </a:p>
          <a:p>
            <a:pPr lvl="2"/>
            <a:r>
              <a:rPr lang="en-IN" dirty="0"/>
              <a:t>State Funded Schemes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132" y="605125"/>
            <a:ext cx="10746640" cy="53542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PFMS based Fund Flow for </a:t>
            </a:r>
            <a:r>
              <a:rPr lang="en-IN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GoI</a:t>
            </a:r>
            <a:r>
              <a:rPr lang="en-IN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9091" y="1717964"/>
            <a:ext cx="1330036" cy="817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Ministry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9818" y="3754582"/>
            <a:ext cx="1330036" cy="817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Central Agency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Level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7527" y="4724399"/>
            <a:ext cx="1330036" cy="817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Central Agency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Level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14254" y="1704108"/>
            <a:ext cx="1330036" cy="8174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RBI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20142" y="1662545"/>
            <a:ext cx="1510147" cy="817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State Consolidated Fund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0" y="3491345"/>
            <a:ext cx="1330036" cy="8174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State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Treasuries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36872" y="3546764"/>
            <a:ext cx="2119747" cy="817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State Implementing Agency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Level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2945" y="5721928"/>
            <a:ext cx="1330036" cy="817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Central Agency Level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23017" y="4572000"/>
            <a:ext cx="2161310" cy="98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State Implementing Agency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Level  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36873" y="5749636"/>
            <a:ext cx="2092036" cy="817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State Implementing Agency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Level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133" y="1177636"/>
            <a:ext cx="1987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CS Schemes/ Other Central Exp.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0400" y="1191490"/>
            <a:ext cx="65393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CSS Schemes, Finance Commission &amp; other Grants to State Govt.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1163" y="2687782"/>
            <a:ext cx="2147454" cy="817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Central Schemes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43055" y="2590800"/>
            <a:ext cx="2147454" cy="817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State Schemes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64872" y="4849091"/>
            <a:ext cx="2147454" cy="17872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Vendors/ Employees/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Beneficiaries </a:t>
            </a:r>
          </a:p>
        </p:txBody>
      </p:sp>
      <p:cxnSp>
        <p:nvCxnSpPr>
          <p:cNvPr id="24" name="Straight Arrow Connector 23"/>
          <p:cNvCxnSpPr>
            <a:stCxn id="8" idx="3"/>
            <a:endCxn id="22" idx="1"/>
          </p:cNvCxnSpPr>
          <p:nvPr/>
        </p:nvCxnSpPr>
        <p:spPr>
          <a:xfrm>
            <a:off x="2299854" y="4163291"/>
            <a:ext cx="665018" cy="1579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22" idx="1"/>
          </p:cNvCxnSpPr>
          <p:nvPr/>
        </p:nvCxnSpPr>
        <p:spPr>
          <a:xfrm>
            <a:off x="2327563" y="5133108"/>
            <a:ext cx="637309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22" idx="1"/>
          </p:cNvCxnSpPr>
          <p:nvPr/>
        </p:nvCxnSpPr>
        <p:spPr>
          <a:xfrm flipV="1">
            <a:off x="2382981" y="5742709"/>
            <a:ext cx="581891" cy="387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1"/>
            <a:endCxn id="22" idx="3"/>
          </p:cNvCxnSpPr>
          <p:nvPr/>
        </p:nvCxnSpPr>
        <p:spPr>
          <a:xfrm rot="10800000" flipV="1">
            <a:off x="5112326" y="3900053"/>
            <a:ext cx="221674" cy="1842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1"/>
            <a:endCxn id="22" idx="3"/>
          </p:cNvCxnSpPr>
          <p:nvPr/>
        </p:nvCxnSpPr>
        <p:spPr>
          <a:xfrm rot="10800000" flipV="1">
            <a:off x="5112326" y="3955473"/>
            <a:ext cx="2424546" cy="1787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1"/>
          </p:cNvCxnSpPr>
          <p:nvPr/>
        </p:nvCxnSpPr>
        <p:spPr>
          <a:xfrm rot="10800000" flipV="1">
            <a:off x="5195455" y="5063835"/>
            <a:ext cx="2327562" cy="48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1"/>
            <a:endCxn id="22" idx="3"/>
          </p:cNvCxnSpPr>
          <p:nvPr/>
        </p:nvCxnSpPr>
        <p:spPr>
          <a:xfrm rot="10800000">
            <a:off x="5112327" y="5742709"/>
            <a:ext cx="2424547" cy="415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3366653" y="2937162"/>
            <a:ext cx="1233055" cy="12469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PFMS</a:t>
            </a:r>
          </a:p>
        </p:txBody>
      </p:sp>
      <p:cxnSp>
        <p:nvCxnSpPr>
          <p:cNvPr id="57" name="Straight Arrow Connector 56"/>
          <p:cNvCxnSpPr>
            <a:stCxn id="5" idx="3"/>
            <a:endCxn id="10" idx="1"/>
          </p:cNvCxnSpPr>
          <p:nvPr/>
        </p:nvCxnSpPr>
        <p:spPr>
          <a:xfrm flipV="1">
            <a:off x="2369127" y="2112817"/>
            <a:ext cx="845127" cy="13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3"/>
          </p:cNvCxnSpPr>
          <p:nvPr/>
        </p:nvCxnSpPr>
        <p:spPr>
          <a:xfrm>
            <a:off x="4544290" y="2112817"/>
            <a:ext cx="775852" cy="13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3"/>
            <a:endCxn id="13" idx="1"/>
          </p:cNvCxnSpPr>
          <p:nvPr/>
        </p:nvCxnSpPr>
        <p:spPr>
          <a:xfrm>
            <a:off x="6664036" y="3900054"/>
            <a:ext cx="872836" cy="55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172691" y="1219200"/>
            <a:ext cx="4530436" cy="3352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7592290" y="1731818"/>
            <a:ext cx="2147455" cy="134389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PFMS – State Treasury Integration</a:t>
            </a:r>
          </a:p>
        </p:txBody>
      </p:sp>
      <p:cxnSp>
        <p:nvCxnSpPr>
          <p:cNvPr id="65" name="Straight Arrow Connector 64"/>
          <p:cNvCxnSpPr>
            <a:stCxn id="13" idx="2"/>
            <a:endCxn id="15" idx="0"/>
          </p:cNvCxnSpPr>
          <p:nvPr/>
        </p:nvCxnSpPr>
        <p:spPr>
          <a:xfrm rot="16200000" flipH="1">
            <a:off x="8496300" y="4464628"/>
            <a:ext cx="207818" cy="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0"/>
          </p:cNvCxnSpPr>
          <p:nvPr/>
        </p:nvCxnSpPr>
        <p:spPr>
          <a:xfrm rot="5400000">
            <a:off x="8496300" y="5642264"/>
            <a:ext cx="193964" cy="20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0" idx="2"/>
            <a:endCxn id="8" idx="0"/>
          </p:cNvCxnSpPr>
          <p:nvPr/>
        </p:nvCxnSpPr>
        <p:spPr>
          <a:xfrm rot="5400000">
            <a:off x="1555172" y="3584864"/>
            <a:ext cx="249382" cy="90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2"/>
            <a:endCxn id="9" idx="0"/>
          </p:cNvCxnSpPr>
          <p:nvPr/>
        </p:nvCxnSpPr>
        <p:spPr>
          <a:xfrm rot="16200000" flipH="1">
            <a:off x="1572491" y="4634344"/>
            <a:ext cx="152399" cy="2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9" idx="2"/>
            <a:endCxn id="14" idx="0"/>
          </p:cNvCxnSpPr>
          <p:nvPr/>
        </p:nvCxnSpPr>
        <p:spPr>
          <a:xfrm rot="16200000" flipH="1">
            <a:off x="1600199" y="5604163"/>
            <a:ext cx="180111" cy="55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80109" y="609601"/>
            <a:ext cx="11707091" cy="6248400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ounded Rectangle 36"/>
          <p:cNvSpPr/>
          <p:nvPr/>
        </p:nvSpPr>
        <p:spPr>
          <a:xfrm>
            <a:off x="5826034" y="5638800"/>
            <a:ext cx="927463" cy="9836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PRI/ ULB</a:t>
            </a:r>
          </a:p>
        </p:txBody>
      </p:sp>
      <p:cxnSp>
        <p:nvCxnSpPr>
          <p:cNvPr id="39" name="Straight Arrow Connector 38"/>
          <p:cNvCxnSpPr>
            <a:stCxn id="12" idx="2"/>
            <a:endCxn id="37" idx="0"/>
          </p:cNvCxnSpPr>
          <p:nvPr/>
        </p:nvCxnSpPr>
        <p:spPr>
          <a:xfrm rot="16200000" flipH="1">
            <a:off x="5479374" y="4828407"/>
            <a:ext cx="1330037" cy="29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  <a:endCxn id="22" idx="3"/>
          </p:cNvCxnSpPr>
          <p:nvPr/>
        </p:nvCxnSpPr>
        <p:spPr>
          <a:xfrm rot="10800000">
            <a:off x="5112326" y="5742710"/>
            <a:ext cx="713708" cy="387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11" y="-20781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43" grpId="0" animBg="1"/>
      <p:bldP spid="62" grpId="0" animBg="1"/>
      <p:bldP spid="63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6781800" y="2971800"/>
            <a:ext cx="21336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52600" y="3581400"/>
            <a:ext cx="41910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312825" y="115888"/>
            <a:ext cx="8229600" cy="7223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PFMS: Span of PFMS (Users of PFMS)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000" y="838200"/>
            <a:ext cx="6477000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524000"/>
            <a:ext cx="14478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IFD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1524000"/>
            <a:ext cx="1600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Program Division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6200" y="1371600"/>
            <a:ext cx="17526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Drawing and Disbursing officer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362200"/>
            <a:ext cx="5791200" cy="304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Pay and Account Officer/Pr AO</a:t>
            </a:r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5105400" y="1752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7315200" y="1752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3"/>
            <a:endCxn id="9" idx="3"/>
          </p:cNvCxnSpPr>
          <p:nvPr/>
        </p:nvCxnSpPr>
        <p:spPr>
          <a:xfrm>
            <a:off x="9448800" y="1752600"/>
            <a:ext cx="12700" cy="76200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34398" y="990600"/>
            <a:ext cx="738664" cy="1828800"/>
          </a:xfrm>
          <a:prstGeom prst="rect">
            <a:avLst/>
          </a:prstGeom>
          <a:noFill/>
        </p:spPr>
        <p:txBody>
          <a:bodyPr vert="vert270" anchor="b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Central Government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52600" y="40386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Reserve Bank of India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10400" y="2971800"/>
            <a:ext cx="1752600" cy="76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State SPV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10400" y="3886200"/>
            <a:ext cx="17526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District SPV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10400" y="4648200"/>
            <a:ext cx="17526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Block SPV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10400" y="5334000"/>
            <a:ext cx="17526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Panchayat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10400" y="5943600"/>
            <a:ext cx="17526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Village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52600" y="50292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Consolidated Fund of State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657600" y="990600"/>
            <a:ext cx="5791200" cy="228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Consolidated Fund of India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419600" y="3733800"/>
            <a:ext cx="1371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Central Govt. </a:t>
            </a:r>
            <a:r>
              <a:rPr lang="en-US" dirty="0">
                <a:solidFill>
                  <a:prstClr val="white"/>
                </a:solidFill>
              </a:rPr>
              <a:t>Scheme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419600" y="502920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State Govt. Scheme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81400" y="3733800"/>
            <a:ext cx="6858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State Government treasury</a:t>
            </a:r>
          </a:p>
        </p:txBody>
      </p:sp>
      <p:cxnSp>
        <p:nvCxnSpPr>
          <p:cNvPr id="47" name="Shape 46"/>
          <p:cNvCxnSpPr>
            <a:stCxn id="9" idx="2"/>
          </p:cNvCxnSpPr>
          <p:nvPr/>
        </p:nvCxnSpPr>
        <p:spPr>
          <a:xfrm rot="16200000" flipH="1">
            <a:off x="6438900" y="2781300"/>
            <a:ext cx="6858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2"/>
            <a:endCxn id="41" idx="0"/>
          </p:cNvCxnSpPr>
          <p:nvPr/>
        </p:nvCxnSpPr>
        <p:spPr>
          <a:xfrm rot="5400000">
            <a:off x="4705350" y="1885950"/>
            <a:ext cx="1066800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886700" y="37338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86700" y="4419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886700" y="5181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886700" y="57912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7" name="TextBox 60"/>
          <p:cNvSpPr txBox="1">
            <a:spLocks noChangeArrowheads="1"/>
          </p:cNvSpPr>
          <p:nvPr/>
        </p:nvSpPr>
        <p:spPr bwMode="auto">
          <a:xfrm>
            <a:off x="1666876" y="6211888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State Government</a:t>
            </a:r>
          </a:p>
        </p:txBody>
      </p:sp>
      <p:cxnSp>
        <p:nvCxnSpPr>
          <p:cNvPr id="65" name="Elbow Connector 64"/>
          <p:cNvCxnSpPr/>
          <p:nvPr/>
        </p:nvCxnSpPr>
        <p:spPr>
          <a:xfrm flipV="1">
            <a:off x="5943600" y="4191000"/>
            <a:ext cx="11430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172200" y="3429000"/>
            <a:ext cx="738664" cy="2895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SPV Route  (Implementing agencies) Local Government</a:t>
            </a:r>
          </a:p>
        </p:txBody>
      </p:sp>
      <p:cxnSp>
        <p:nvCxnSpPr>
          <p:cNvPr id="121" name="Straight Arrow Connector 120"/>
          <p:cNvCxnSpPr>
            <a:stCxn id="60" idx="3"/>
          </p:cNvCxnSpPr>
          <p:nvPr/>
        </p:nvCxnSpPr>
        <p:spPr>
          <a:xfrm flipV="1">
            <a:off x="5943600" y="3352800"/>
            <a:ext cx="1066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9601200" y="2971800"/>
            <a:ext cx="762000" cy="3352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Pvt. Sector Companies/NGOs/etc</a:t>
            </a:r>
          </a:p>
        </p:txBody>
      </p:sp>
      <p:cxnSp>
        <p:nvCxnSpPr>
          <p:cNvPr id="126" name="Shape 125"/>
          <p:cNvCxnSpPr>
            <a:stCxn id="9" idx="3"/>
            <a:endCxn id="122" idx="0"/>
          </p:cNvCxnSpPr>
          <p:nvPr/>
        </p:nvCxnSpPr>
        <p:spPr>
          <a:xfrm>
            <a:off x="9448800" y="2514600"/>
            <a:ext cx="5334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76" idx="3"/>
            <a:endCxn id="122" idx="1"/>
          </p:cNvCxnSpPr>
          <p:nvPr/>
        </p:nvCxnSpPr>
        <p:spPr>
          <a:xfrm>
            <a:off x="8915400" y="4648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3581400" y="6400800"/>
            <a:ext cx="6629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Beneficiary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" y="480721"/>
            <a:ext cx="6942221" cy="773864"/>
          </a:xfrm>
        </p:spPr>
        <p:txBody>
          <a:bodyPr/>
          <a:lstStyle/>
          <a:p>
            <a:r>
              <a:rPr lang="en-IN" dirty="0"/>
              <a:t>Automation of Data Exchange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39453" y="3336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288758" y="1690688"/>
            <a:ext cx="11566358" cy="5046995"/>
            <a:chOff x="288758" y="1690688"/>
            <a:chExt cx="11566358" cy="504699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3269452"/>
                </p:ext>
              </p:extLst>
            </p:nvPr>
          </p:nvGraphicFramePr>
          <p:xfrm>
            <a:off x="288758" y="1690688"/>
            <a:ext cx="11566358" cy="5046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6" r:id="rId3" imgW="5835582" imgH="1954859" progId="">
                    <p:embed/>
                  </p:oleObj>
                </mc:Choice>
                <mc:Fallback>
                  <p:oleObj r:id="rId3" imgW="5835582" imgH="1954859" progId="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758" y="1690688"/>
                          <a:ext cx="11566358" cy="50469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89811" y="2967789"/>
              <a:ext cx="8181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PFMS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5432" y="4588042"/>
              <a:ext cx="834190" cy="3208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PFMS</a:t>
              </a:r>
              <a:endParaRPr lang="en-IN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39452" y="4251158"/>
              <a:ext cx="802105" cy="336884"/>
            </a:xfrm>
            <a:prstGeom prst="rect">
              <a:avLst/>
            </a:prstGeom>
            <a:solidFill>
              <a:srgbClr val="EBAF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>
                  <a:solidFill>
                    <a:schemeClr val="tx1"/>
                  </a:solidFill>
                </a:rPr>
                <a:t>PFMS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543799" y="2864223"/>
            <a:ext cx="3213847" cy="389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External System/Database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47964" y="4303059"/>
            <a:ext cx="111610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SFTP 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453282" y="3993776"/>
            <a:ext cx="1855694" cy="14791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SYSTEM</a:t>
            </a:r>
            <a:r>
              <a:rPr lang="en-IN" dirty="0"/>
              <a:t> DATA  BASE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65113" y="904372"/>
            <a:ext cx="5562600" cy="6096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IN" sz="2800" dirty="0">
                <a:latin typeface="+mn-lt"/>
              </a:rPr>
              <a:t>Achievements: Bank Interface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65112" y="1979579"/>
            <a:ext cx="10015801" cy="4003209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j-lt"/>
              </a:rPr>
              <a:t>Total 250* Banks Integrated with PFMS</a:t>
            </a:r>
          </a:p>
          <a:p>
            <a:pPr lvl="1"/>
            <a:r>
              <a:rPr lang="en-IN" sz="2800" dirty="0">
                <a:latin typeface="+mj-lt"/>
              </a:rPr>
              <a:t>All Nationalised Banks </a:t>
            </a:r>
          </a:p>
          <a:p>
            <a:pPr lvl="1"/>
            <a:r>
              <a:rPr lang="en-IN" sz="2800" dirty="0">
                <a:latin typeface="+mj-lt"/>
              </a:rPr>
              <a:t>Major Private Sector Banks </a:t>
            </a:r>
          </a:p>
          <a:p>
            <a:pPr lvl="1"/>
            <a:r>
              <a:rPr lang="en-IN" sz="2800" dirty="0">
                <a:latin typeface="+mj-lt"/>
              </a:rPr>
              <a:t>All Regional Rural Banks / Cooperative Banks</a:t>
            </a:r>
          </a:p>
          <a:p>
            <a:pPr lvl="1"/>
            <a:r>
              <a:rPr lang="en-IN" sz="2800" dirty="0">
                <a:latin typeface="+mj-lt"/>
              </a:rPr>
              <a:t>India Post</a:t>
            </a:r>
          </a:p>
          <a:p>
            <a:r>
              <a:rPr lang="en-IN" sz="3600" dirty="0">
                <a:latin typeface="+mj-lt"/>
              </a:rPr>
              <a:t>IFSC code to 1.45 Lakh Post Offices out of 1.5 lakh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13" y="0"/>
            <a:ext cx="6064286" cy="5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752184" y="1412776"/>
            <a:ext cx="2376264" cy="52565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>
            <a:stCxn id="1028" idx="2"/>
            <a:endCxn id="12" idx="2"/>
          </p:cNvCxnSpPr>
          <p:nvPr/>
        </p:nvCxnSpPr>
        <p:spPr>
          <a:xfrm>
            <a:off x="8976320" y="3068960"/>
            <a:ext cx="15736" cy="504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9616" y="1412776"/>
            <a:ext cx="2376264" cy="52565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0"/>
            <a:ext cx="7498080" cy="11430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PFMS-CBS</a:t>
            </a:r>
            <a:r>
              <a:rPr lang="en-US" dirty="0"/>
              <a:t> </a:t>
            </a:r>
            <a:r>
              <a:rPr lang="en-US" sz="2800" dirty="0">
                <a:latin typeface="+mn-lt"/>
              </a:rPr>
              <a:t>interface</a:t>
            </a:r>
            <a:endParaRPr lang="en-IN" sz="2800" dirty="0">
              <a:latin typeface="+mn-lt"/>
            </a:endParaRPr>
          </a:p>
        </p:txBody>
      </p:sp>
      <p:sp>
        <p:nvSpPr>
          <p:cNvPr id="1027" name="tower"/>
          <p:cNvSpPr>
            <a:spLocks noEditPoints="1" noChangeArrowheads="1"/>
          </p:cNvSpPr>
          <p:nvPr/>
        </p:nvSpPr>
        <p:spPr bwMode="auto">
          <a:xfrm>
            <a:off x="3143673" y="1988840"/>
            <a:ext cx="1008111" cy="1305694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028" name="File"/>
          <p:cNvSpPr>
            <a:spLocks noEditPoints="1" noChangeArrowheads="1"/>
          </p:cNvSpPr>
          <p:nvPr/>
        </p:nvSpPr>
        <p:spPr bwMode="auto">
          <a:xfrm>
            <a:off x="8256240" y="1844824"/>
            <a:ext cx="1440160" cy="122413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Bank SFTP Server</a:t>
            </a:r>
            <a:endParaRPr lang="en-IN" dirty="0"/>
          </a:p>
        </p:txBody>
      </p:sp>
      <p:sp>
        <p:nvSpPr>
          <p:cNvPr id="1029" name="tower"/>
          <p:cNvSpPr>
            <a:spLocks noEditPoints="1" noChangeArrowheads="1"/>
          </p:cNvSpPr>
          <p:nvPr/>
        </p:nvSpPr>
        <p:spPr bwMode="auto">
          <a:xfrm>
            <a:off x="3115536" y="4509121"/>
            <a:ext cx="1080120" cy="126491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ower"/>
          <p:cNvSpPr>
            <a:spLocks noEditPoints="1" noChangeArrowheads="1"/>
          </p:cNvSpPr>
          <p:nvPr/>
        </p:nvSpPr>
        <p:spPr bwMode="auto">
          <a:xfrm>
            <a:off x="8560008" y="3573016"/>
            <a:ext cx="864096" cy="1008112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711624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PFMS BizTalk Server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711624" y="580526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PFMS </a:t>
            </a:r>
            <a:r>
              <a:rPr lang="en-US" sz="1600" dirty="0" err="1"/>
              <a:t>Appln</a:t>
            </a:r>
            <a:r>
              <a:rPr lang="en-US" sz="1600" dirty="0"/>
              <a:t>. Server</a:t>
            </a:r>
            <a:endParaRPr lang="en-I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24192" y="458112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PFMS Integration Server</a:t>
            </a:r>
          </a:p>
          <a:p>
            <a:pPr algn="ctr"/>
            <a:r>
              <a:rPr lang="en-US" sz="1600" dirty="0"/>
              <a:t>of Bank</a:t>
            </a:r>
            <a:endParaRPr lang="en-IN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07768" y="2276872"/>
            <a:ext cx="4392488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27" idx="7"/>
            <a:endCxn id="1029" idx="2"/>
          </p:cNvCxnSpPr>
          <p:nvPr/>
        </p:nvCxnSpPr>
        <p:spPr>
          <a:xfrm>
            <a:off x="3636994" y="3294534"/>
            <a:ext cx="18603" cy="121458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39616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PFMS</a:t>
            </a:r>
            <a:endParaRPr lang="en-IN" dirty="0"/>
          </a:p>
        </p:txBody>
      </p:sp>
      <p:sp>
        <p:nvSpPr>
          <p:cNvPr id="46" name="TextBox 45"/>
          <p:cNvSpPr txBox="1"/>
          <p:nvPr/>
        </p:nvSpPr>
        <p:spPr>
          <a:xfrm>
            <a:off x="7824192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</a:t>
            </a:r>
            <a:endParaRPr lang="en-IN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35760" y="2996952"/>
            <a:ext cx="4608512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mputr4"/>
          <p:cNvSpPr>
            <a:spLocks noEditPoints="1" noChangeArrowheads="1"/>
          </p:cNvSpPr>
          <p:nvPr/>
        </p:nvSpPr>
        <p:spPr bwMode="auto">
          <a:xfrm>
            <a:off x="8544272" y="5517232"/>
            <a:ext cx="1008112" cy="80163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3509 w 21600"/>
              <a:gd name="T9" fmla="*/ 2414 h 21600"/>
              <a:gd name="T10" fmla="*/ 18090 w 21600"/>
              <a:gd name="T11" fmla="*/ 110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" name="TextBox 53"/>
          <p:cNvSpPr txBox="1"/>
          <p:nvPr/>
        </p:nvSpPr>
        <p:spPr>
          <a:xfrm>
            <a:off x="7896200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Bank CBS System</a:t>
            </a:r>
            <a:endParaRPr lang="en-IN" dirty="0"/>
          </a:p>
        </p:txBody>
      </p:sp>
      <p:cxnSp>
        <p:nvCxnSpPr>
          <p:cNvPr id="64" name="Straight Arrow Connector 63"/>
          <p:cNvCxnSpPr/>
          <p:nvPr/>
        </p:nvCxnSpPr>
        <p:spPr>
          <a:xfrm rot="5400000" flipH="1" flipV="1">
            <a:off x="8797094" y="5336418"/>
            <a:ext cx="504056" cy="158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87888" y="194663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Leased Line Connectivity</a:t>
            </a:r>
            <a:endParaRPr lang="en-IN" sz="16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26536" y="3878107"/>
            <a:ext cx="3933054" cy="46166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PFMS–CBS  INTEGRATION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2232" y="3320988"/>
            <a:ext cx="19731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Internet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0"/>
            <a:ext cx="4979831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0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6161</TotalTime>
  <Words>764</Words>
  <Application>Microsoft Office PowerPoint</Application>
  <PresentationFormat>Custom</PresentationFormat>
  <Paragraphs>178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</vt:lpstr>
      <vt:lpstr>About PFMS</vt:lpstr>
      <vt:lpstr>Objectives</vt:lpstr>
      <vt:lpstr>Classification of Schemes on PFMS Portal</vt:lpstr>
      <vt:lpstr>PFMS based Fund Flow for GoI Schemes</vt:lpstr>
      <vt:lpstr>PFMS: Span of PFMS (Users of PFMS)</vt:lpstr>
      <vt:lpstr>Automation of Data Exchange  </vt:lpstr>
      <vt:lpstr>Achievements: Bank Interface</vt:lpstr>
      <vt:lpstr>PFMS-CBS interface</vt:lpstr>
      <vt:lpstr>Account Validation Response</vt:lpstr>
      <vt:lpstr>PowerPoint Presentation</vt:lpstr>
      <vt:lpstr>PowerPoint Presentation</vt:lpstr>
      <vt:lpstr>Modules Available</vt:lpstr>
      <vt:lpstr>Schemes used by Colleges and Universities</vt:lpstr>
      <vt:lpstr>Common mistakes by Institutions</vt:lpstr>
      <vt:lpstr>TEST Server URL                        164.100.129.32 Password will be       root@1234 or root@123</vt:lpstr>
      <vt:lpstr>PowerPoint Presentation</vt:lpstr>
      <vt:lpstr>Microsoft KAIZALA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CPSMS1</dc:creator>
  <cp:lastModifiedBy>RGNCLC</cp:lastModifiedBy>
  <cp:revision>195</cp:revision>
  <dcterms:created xsi:type="dcterms:W3CDTF">2014-02-14T17:48:57Z</dcterms:created>
  <dcterms:modified xsi:type="dcterms:W3CDTF">2019-10-11T09:41:23Z</dcterms:modified>
</cp:coreProperties>
</file>